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xmlns:mv="urn:schemas-microsoft-com:mac:vml" xmlns:mc="http://schemas.openxmlformats.org/markup-compatibility/2006">
          <a:srgbClr val="FF0000"/>
        </p14:laserClr>
      </p:ext>
      <p:ext uri="{2FDB2607-1784-4EEB-B798-7EB5836EED8A}">
        <p14:showMediaCtrls xmlns="" xmlns:p14="http://schemas.microsoft.com/office/powerpoint/2010/main" xmlns:mv="urn:schemas-microsoft-com:mac:vml" xmlns:mc="http://schemas.openxmlformats.org/markup-compatibility/2006" val="1"/>
      </p:ext>
    </p:extLst>
  </p:showPr>
  <p:clrMru>
    <a:srgbClr val="FEA808"/>
  </p:clrMru>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84" autoAdjust="0"/>
    <p:restoredTop sz="94660"/>
  </p:normalViewPr>
  <p:slideViewPr>
    <p:cSldViewPr snapToGrid="0" snapToObjects="1">
      <p:cViewPr>
        <p:scale>
          <a:sx n="100" d="100"/>
          <a:sy n="100" d="100"/>
        </p:scale>
        <p:origin x="-444" y="-15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0A21BA-54C5-4D03-BEC3-A93A0A2EB9E7}" type="datetimeFigureOut">
              <a:rPr lang="en-US" smtClean="0"/>
              <a:pPr/>
              <a:t>1/13/2016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17D452-29AD-48A9-9909-A05CA0B6DEFA}" type="slidenum">
              <a:rPr lang="en-US" smtClean="0"/>
              <a:pPr/>
              <a:t>‹#›</a:t>
            </a:fld>
            <a:endParaRPr lang="en-US"/>
          </a:p>
        </p:txBody>
      </p:sp>
    </p:spTree>
    <p:extLst>
      <p:ext uri="{BB962C8B-B14F-4D97-AF65-F5344CB8AC3E}">
        <p14:creationId xmlns="" xmlns:p14="http://schemas.microsoft.com/office/powerpoint/2010/main" xmlns:mv="urn:schemas-microsoft-com:mac:vml" xmlns:mc="http://schemas.openxmlformats.org/markup-compatibility/2006" val="420147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1</a:t>
            </a:fld>
            <a:endParaRPr lang="en-US"/>
          </a:p>
        </p:txBody>
      </p:sp>
    </p:spTree>
    <p:extLst>
      <p:ext uri="{BB962C8B-B14F-4D97-AF65-F5344CB8AC3E}">
        <p14:creationId xmlns="" xmlns:p14="http://schemas.microsoft.com/office/powerpoint/2010/main" xmlns:mv="urn:schemas-microsoft-com:mac:vml" xmlns:mc="http://schemas.openxmlformats.org/markup-compatibility/2006" val="712472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10</a:t>
            </a:fld>
            <a:endParaRPr lang="en-US"/>
          </a:p>
        </p:txBody>
      </p:sp>
    </p:spTree>
    <p:extLst>
      <p:ext uri="{BB962C8B-B14F-4D97-AF65-F5344CB8AC3E}">
        <p14:creationId xmlns="" xmlns:p14="http://schemas.microsoft.com/office/powerpoint/2010/main" xmlns:mv="urn:schemas-microsoft-com:mac:vml" xmlns:mc="http://schemas.openxmlformats.org/markup-compatibility/2006" val="1515083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11</a:t>
            </a:fld>
            <a:endParaRPr lang="en-US"/>
          </a:p>
        </p:txBody>
      </p:sp>
    </p:spTree>
    <p:extLst>
      <p:ext uri="{BB962C8B-B14F-4D97-AF65-F5344CB8AC3E}">
        <p14:creationId xmlns="" xmlns:p14="http://schemas.microsoft.com/office/powerpoint/2010/main" xmlns:mv="urn:schemas-microsoft-com:mac:vml" xmlns:mc="http://schemas.openxmlformats.org/markup-compatibility/2006" val="1518016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12</a:t>
            </a:fld>
            <a:endParaRPr lang="en-US"/>
          </a:p>
        </p:txBody>
      </p:sp>
    </p:spTree>
    <p:extLst>
      <p:ext uri="{BB962C8B-B14F-4D97-AF65-F5344CB8AC3E}">
        <p14:creationId xmlns="" xmlns:p14="http://schemas.microsoft.com/office/powerpoint/2010/main" xmlns:mv="urn:schemas-microsoft-com:mac:vml" xmlns:mc="http://schemas.openxmlformats.org/markup-compatibility/2006" val="3815176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13</a:t>
            </a:fld>
            <a:endParaRPr lang="en-US"/>
          </a:p>
        </p:txBody>
      </p:sp>
    </p:spTree>
    <p:extLst>
      <p:ext uri="{BB962C8B-B14F-4D97-AF65-F5344CB8AC3E}">
        <p14:creationId xmlns="" xmlns:p14="http://schemas.microsoft.com/office/powerpoint/2010/main" xmlns:mv="urn:schemas-microsoft-com:mac:vml" xmlns:mc="http://schemas.openxmlformats.org/markup-compatibility/2006" val="231133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2</a:t>
            </a:fld>
            <a:endParaRPr lang="en-US"/>
          </a:p>
        </p:txBody>
      </p:sp>
    </p:spTree>
    <p:extLst>
      <p:ext uri="{BB962C8B-B14F-4D97-AF65-F5344CB8AC3E}">
        <p14:creationId xmlns="" xmlns:p14="http://schemas.microsoft.com/office/powerpoint/2010/main" xmlns:mv="urn:schemas-microsoft-com:mac:vml" xmlns:mc="http://schemas.openxmlformats.org/markup-compatibility/2006" val="58191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3</a:t>
            </a:fld>
            <a:endParaRPr lang="en-US"/>
          </a:p>
        </p:txBody>
      </p:sp>
    </p:spTree>
    <p:extLst>
      <p:ext uri="{BB962C8B-B14F-4D97-AF65-F5344CB8AC3E}">
        <p14:creationId xmlns="" xmlns:p14="http://schemas.microsoft.com/office/powerpoint/2010/main" xmlns:mv="urn:schemas-microsoft-com:mac:vml" xmlns:mc="http://schemas.openxmlformats.org/markup-compatibility/2006" val="251556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4</a:t>
            </a:fld>
            <a:endParaRPr lang="en-US"/>
          </a:p>
        </p:txBody>
      </p:sp>
    </p:spTree>
    <p:extLst>
      <p:ext uri="{BB962C8B-B14F-4D97-AF65-F5344CB8AC3E}">
        <p14:creationId xmlns="" xmlns:p14="http://schemas.microsoft.com/office/powerpoint/2010/main" xmlns:mv="urn:schemas-microsoft-com:mac:vml" xmlns:mc="http://schemas.openxmlformats.org/markup-compatibility/2006" val="60884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5</a:t>
            </a:fld>
            <a:endParaRPr lang="en-US"/>
          </a:p>
        </p:txBody>
      </p:sp>
    </p:spTree>
    <p:extLst>
      <p:ext uri="{BB962C8B-B14F-4D97-AF65-F5344CB8AC3E}">
        <p14:creationId xmlns="" xmlns:p14="http://schemas.microsoft.com/office/powerpoint/2010/main" xmlns:mv="urn:schemas-microsoft-com:mac:vml" xmlns:mc="http://schemas.openxmlformats.org/markup-compatibility/2006" val="3810610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6</a:t>
            </a:fld>
            <a:endParaRPr lang="en-US"/>
          </a:p>
        </p:txBody>
      </p:sp>
    </p:spTree>
    <p:extLst>
      <p:ext uri="{BB962C8B-B14F-4D97-AF65-F5344CB8AC3E}">
        <p14:creationId xmlns="" xmlns:p14="http://schemas.microsoft.com/office/powerpoint/2010/main" xmlns:mv="urn:schemas-microsoft-com:mac:vml" xmlns:mc="http://schemas.openxmlformats.org/markup-compatibility/2006" val="287589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7</a:t>
            </a:fld>
            <a:endParaRPr lang="en-US"/>
          </a:p>
        </p:txBody>
      </p:sp>
    </p:spTree>
    <p:extLst>
      <p:ext uri="{BB962C8B-B14F-4D97-AF65-F5344CB8AC3E}">
        <p14:creationId xmlns="" xmlns:p14="http://schemas.microsoft.com/office/powerpoint/2010/main" xmlns:mv="urn:schemas-microsoft-com:mac:vml" xmlns:mc="http://schemas.openxmlformats.org/markup-compatibility/2006" val="1549766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8</a:t>
            </a:fld>
            <a:endParaRPr lang="en-US"/>
          </a:p>
        </p:txBody>
      </p:sp>
    </p:spTree>
    <p:extLst>
      <p:ext uri="{BB962C8B-B14F-4D97-AF65-F5344CB8AC3E}">
        <p14:creationId xmlns="" xmlns:p14="http://schemas.microsoft.com/office/powerpoint/2010/main" xmlns:mv="urn:schemas-microsoft-com:mac:vml" xmlns:mc="http://schemas.openxmlformats.org/markup-compatibility/2006" val="341032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7D452-29AD-48A9-9909-A05CA0B6DEFA}" type="slidenum">
              <a:rPr lang="en-US" smtClean="0"/>
              <a:pPr/>
              <a:t>9</a:t>
            </a:fld>
            <a:endParaRPr lang="en-US"/>
          </a:p>
        </p:txBody>
      </p:sp>
    </p:spTree>
    <p:extLst>
      <p:ext uri="{BB962C8B-B14F-4D97-AF65-F5344CB8AC3E}">
        <p14:creationId xmlns="" xmlns:p14="http://schemas.microsoft.com/office/powerpoint/2010/main" xmlns:mv="urn:schemas-microsoft-com:mac:vml" xmlns:mc="http://schemas.openxmlformats.org/markup-compatibility/2006" val="295128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564F8E-652A-7444-9ADC-E5E32D8D66C5}"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64F8E-652A-7444-9ADC-E5E32D8D66C5}"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64F8E-652A-7444-9ADC-E5E32D8D66C5}"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64F8E-652A-7444-9ADC-E5E32D8D66C5}"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564F8E-652A-7444-9ADC-E5E32D8D66C5}" type="datetimeFigureOut">
              <a:rPr lang="en-US" smtClean="0"/>
              <a:pPr/>
              <a:t>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564F8E-652A-7444-9ADC-E5E32D8D66C5}" type="datetimeFigureOut">
              <a:rPr lang="en-US" smtClean="0"/>
              <a:pPr/>
              <a:t>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564F8E-652A-7444-9ADC-E5E32D8D66C5}" type="datetimeFigureOut">
              <a:rPr lang="en-US" smtClean="0"/>
              <a:pPr/>
              <a:t>1/13/2016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564F8E-652A-7444-9ADC-E5E32D8D66C5}" type="datetimeFigureOut">
              <a:rPr lang="en-US" smtClean="0"/>
              <a:pPr/>
              <a:t>1/13/2016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64F8E-652A-7444-9ADC-E5E32D8D66C5}" type="datetimeFigureOut">
              <a:rPr lang="en-US" smtClean="0"/>
              <a:pPr/>
              <a:t>1/13/2016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564F8E-652A-7444-9ADC-E5E32D8D66C5}" type="datetimeFigureOut">
              <a:rPr lang="en-US" smtClean="0"/>
              <a:pPr/>
              <a:t>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564F8E-652A-7444-9ADC-E5E32D8D66C5}" type="datetimeFigureOut">
              <a:rPr lang="en-US" smtClean="0"/>
              <a:pPr/>
              <a:t>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71A05D-675E-F147-B178-CBDEC5C58A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64F8E-652A-7444-9ADC-E5E32D8D66C5}" type="datetimeFigureOut">
              <a:rPr lang="en-US" smtClean="0"/>
              <a:pPr/>
              <a:t>1/13/2016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1A05D-675E-F147-B178-CBDEC5C58A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Macintosh%20HD:Users:user:Desktop:Grade%208%20Life%20Science:Understanding%20Evolution:Lesson%20Final,%20Tchr%20&amp;%20Stdnt:Undrstndng%20Evol.5-8-15.docx!OLE_LINK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6943" y="374479"/>
            <a:ext cx="8208779" cy="6153015"/>
          </a:xfrm>
          <a:prstGeom prst="rect">
            <a:avLst/>
          </a:prstGeom>
        </p:spPr>
      </p:pic>
      <p:sp>
        <p:nvSpPr>
          <p:cNvPr id="2" name="Title 1"/>
          <p:cNvSpPr>
            <a:spLocks noGrp="1"/>
          </p:cNvSpPr>
          <p:nvPr>
            <p:ph type="ctrTitle"/>
          </p:nvPr>
        </p:nvSpPr>
        <p:spPr>
          <a:xfrm>
            <a:off x="685800" y="423317"/>
            <a:ext cx="7772400" cy="1021454"/>
          </a:xfrm>
        </p:spPr>
        <p:txBody>
          <a:bodyPr>
            <a:normAutofit/>
          </a:bodyPr>
          <a:lstStyle/>
          <a:p>
            <a:r>
              <a:rPr lang="en-US" sz="5800" dirty="0" smtClean="0">
                <a:solidFill>
                  <a:schemeClr val="bg1"/>
                </a:solidFill>
              </a:rPr>
              <a:t>Understanding Evolution</a:t>
            </a:r>
            <a:endParaRPr lang="en-US" sz="5800" dirty="0">
              <a:solidFill>
                <a:schemeClr val="bg1"/>
              </a:solidFill>
            </a:endParaRPr>
          </a:p>
        </p:txBody>
      </p:sp>
      <p:sp>
        <p:nvSpPr>
          <p:cNvPr id="3" name="Subtitle 2"/>
          <p:cNvSpPr>
            <a:spLocks noGrp="1"/>
          </p:cNvSpPr>
          <p:nvPr>
            <p:ph type="subTitle" idx="1"/>
          </p:nvPr>
        </p:nvSpPr>
        <p:spPr>
          <a:xfrm>
            <a:off x="1371600" y="2337379"/>
            <a:ext cx="6400800" cy="2613448"/>
          </a:xfrm>
        </p:spPr>
        <p:txBody>
          <a:bodyPr>
            <a:noAutofit/>
          </a:bodyPr>
          <a:lstStyle/>
          <a:p>
            <a:r>
              <a:rPr lang="en-US" sz="6000" dirty="0" smtClean="0">
                <a:solidFill>
                  <a:srgbClr val="FEA808"/>
                </a:solidFill>
              </a:rPr>
              <a:t>The Story of </a:t>
            </a:r>
          </a:p>
          <a:p>
            <a:r>
              <a:rPr lang="en-US" sz="6000" dirty="0" smtClean="0">
                <a:solidFill>
                  <a:srgbClr val="FEA808"/>
                </a:solidFill>
              </a:rPr>
              <a:t>Life on Hound</a:t>
            </a:r>
          </a:p>
          <a:p>
            <a:endParaRPr lang="en-US" sz="6000" dirty="0">
              <a:solidFill>
                <a:srgbClr val="FEA808"/>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01002">
            <a:off x="2009722" y="1126871"/>
            <a:ext cx="5737629" cy="5737629"/>
          </a:xfrm>
          <a:prstGeom prst="rect">
            <a:avLst/>
          </a:prstGeom>
        </p:spPr>
      </p:pic>
      <p:sp>
        <p:nvSpPr>
          <p:cNvPr id="5" name="Rectangle 4"/>
          <p:cNvSpPr/>
          <p:nvPr/>
        </p:nvSpPr>
        <p:spPr>
          <a:xfrm>
            <a:off x="0" y="5791200"/>
            <a:ext cx="9098803" cy="21864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54200" y="292100"/>
            <a:ext cx="5676900" cy="830997"/>
          </a:xfrm>
          <a:prstGeom prst="rect">
            <a:avLst/>
          </a:prstGeom>
          <a:noFill/>
        </p:spPr>
        <p:txBody>
          <a:bodyPr wrap="square" rtlCol="0">
            <a:spAutoFit/>
          </a:bodyPr>
          <a:lstStyle/>
          <a:p>
            <a:pPr algn="ctr"/>
            <a:r>
              <a:rPr lang="en-US" sz="4800" b="1" dirty="0" smtClean="0"/>
              <a:t>THE MORTALITY ERA</a:t>
            </a:r>
            <a:endParaRPr lang="en-US" sz="48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4200" y="292100"/>
            <a:ext cx="5676900" cy="830997"/>
          </a:xfrm>
          <a:prstGeom prst="rect">
            <a:avLst/>
          </a:prstGeom>
          <a:noFill/>
        </p:spPr>
        <p:txBody>
          <a:bodyPr wrap="square" rtlCol="0">
            <a:spAutoFit/>
          </a:bodyPr>
          <a:lstStyle/>
          <a:p>
            <a:pPr algn="ctr"/>
            <a:r>
              <a:rPr lang="en-US" sz="4800" b="1" dirty="0" smtClean="0"/>
              <a:t>THE MORTALITY ERA</a:t>
            </a:r>
            <a:endParaRPr lang="en-US" sz="4800" b="1" dirty="0"/>
          </a:p>
        </p:txBody>
      </p:sp>
      <p:sp>
        <p:nvSpPr>
          <p:cNvPr id="5" name="TextBox 4"/>
          <p:cNvSpPr txBox="1"/>
          <p:nvPr/>
        </p:nvSpPr>
        <p:spPr>
          <a:xfrm>
            <a:off x="342900" y="1176833"/>
            <a:ext cx="5651500" cy="5262980"/>
          </a:xfrm>
          <a:prstGeom prst="rect">
            <a:avLst/>
          </a:prstGeom>
          <a:noFill/>
        </p:spPr>
        <p:txBody>
          <a:bodyPr wrap="square" rtlCol="0">
            <a:spAutoFit/>
          </a:bodyPr>
          <a:lstStyle/>
          <a:p>
            <a:r>
              <a:rPr lang="en-US" sz="2800" dirty="0" smtClean="0"/>
              <a:t>The layer of rock just above the Predaceous Era held evidence that the squiggles were ferocious and very hungry. It appears that they ate every crescent they could find.  In fact, they ate so many that the crescents could no longer </a:t>
            </a:r>
            <a:r>
              <a:rPr lang="en-US" sz="2800" smtClean="0"/>
              <a:t>find mates </a:t>
            </a:r>
            <a:r>
              <a:rPr lang="en-US" sz="2800" dirty="0" smtClean="0"/>
              <a:t>and reproduce, and they went extinct.  With nothing to eat, the squiggles also perished. At the top of this layer, only these fossils were present:</a:t>
            </a:r>
          </a:p>
          <a:p>
            <a:endParaRPr lang="en-US" sz="2800" dirty="0">
              <a:solidFill>
                <a:srgbClr val="000000"/>
              </a:solidFill>
            </a:endParaRPr>
          </a:p>
        </p:txBody>
      </p:sp>
      <p:pic>
        <p:nvPicPr>
          <p:cNvPr id="9" name="Picture 8"/>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308725" y="1422400"/>
            <a:ext cx="1981200" cy="1981200"/>
          </a:xfrm>
          <a:prstGeom prst="rect">
            <a:avLst/>
          </a:prstGeom>
        </p:spPr>
      </p:pic>
      <p:pic>
        <p:nvPicPr>
          <p:cNvPr id="10" name="Picture 9"/>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210300" y="4104387"/>
            <a:ext cx="2079625" cy="192582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7600" y="228600"/>
            <a:ext cx="6934200" cy="830997"/>
          </a:xfrm>
          <a:prstGeom prst="rect">
            <a:avLst/>
          </a:prstGeom>
          <a:noFill/>
        </p:spPr>
        <p:txBody>
          <a:bodyPr wrap="square" rtlCol="0">
            <a:spAutoFit/>
          </a:bodyPr>
          <a:lstStyle/>
          <a:p>
            <a:pPr algn="ctr"/>
            <a:r>
              <a:rPr lang="en-US" sz="4800" b="1" dirty="0" smtClean="0"/>
              <a:t>THE ANGLIFEROUS ERA</a:t>
            </a:r>
            <a:endParaRPr lang="en-US" sz="4800" b="1" dirty="0"/>
          </a:p>
        </p:txBody>
      </p:sp>
      <p:sp>
        <p:nvSpPr>
          <p:cNvPr id="6" name="TextBox 5"/>
          <p:cNvSpPr txBox="1"/>
          <p:nvPr/>
        </p:nvSpPr>
        <p:spPr>
          <a:xfrm>
            <a:off x="685800" y="1371600"/>
            <a:ext cx="4813300" cy="4893647"/>
          </a:xfrm>
          <a:prstGeom prst="rect">
            <a:avLst/>
          </a:prstGeom>
          <a:noFill/>
        </p:spPr>
        <p:txBody>
          <a:bodyPr wrap="square" rtlCol="0">
            <a:spAutoFit/>
          </a:bodyPr>
          <a:lstStyle/>
          <a:p>
            <a:r>
              <a:rPr lang="en-US" sz="2400" i="1" dirty="0" smtClean="0"/>
              <a:t>In the layer of rock just above the Mortality Era, there was evidence that some triangles were born with a mutation for jaggedness.  With so many dead crescents and squiggles, there was plentiful food in the cracks.  Two kinds of jagged organisms began to build up in the triangle population, </a:t>
            </a:r>
            <a:r>
              <a:rPr lang="en-US" sz="2400" i="1" dirty="0" smtClean="0"/>
              <a:t>some with </a:t>
            </a:r>
            <a:r>
              <a:rPr lang="en-US" sz="2400" i="1" dirty="0" smtClean="0"/>
              <a:t>sound sensors and </a:t>
            </a:r>
            <a:r>
              <a:rPr lang="en-US" sz="2400" i="1" dirty="0" smtClean="0"/>
              <a:t>some without</a:t>
            </a:r>
            <a:r>
              <a:rPr lang="en-US" sz="2400" i="1" dirty="0" smtClean="0"/>
              <a:t>.  Eventually, these became two new species. At the top of this layer, these fossils were present:</a:t>
            </a:r>
            <a:r>
              <a:rPr lang="en-US" sz="2400" dirty="0" smtClean="0"/>
              <a:t> </a:t>
            </a:r>
            <a:endParaRPr lang="en-US" sz="2400" dirty="0"/>
          </a:p>
        </p:txBody>
      </p:sp>
      <p:pic>
        <p:nvPicPr>
          <p:cNvPr id="7" name="Picture 6"/>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7037751" y="1046897"/>
            <a:ext cx="1611801" cy="1611801"/>
          </a:xfrm>
          <a:prstGeom prst="rect">
            <a:avLst/>
          </a:prstGeom>
        </p:spPr>
      </p:pic>
      <p:pic>
        <p:nvPicPr>
          <p:cNvPr id="8" name="Picture 7"/>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5676532" y="2417398"/>
            <a:ext cx="1504978" cy="1393678"/>
          </a:xfrm>
          <a:prstGeom prst="rect">
            <a:avLst/>
          </a:prstGeom>
        </p:spPr>
      </p:pic>
      <p:pic>
        <p:nvPicPr>
          <p:cNvPr id="9" name="Picture 8"/>
          <p:cNvPicPr/>
          <p:nvPr/>
        </p:nvPicPr>
        <p:blipFill>
          <a:blip r:embed="rId5"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656345" y="3825963"/>
            <a:ext cx="2109876" cy="1258183"/>
          </a:xfrm>
          <a:prstGeom prst="rect">
            <a:avLst/>
          </a:prstGeom>
          <a:solidFill>
            <a:srgbClr val="7F7F7F"/>
          </a:solidFill>
        </p:spPr>
      </p:pic>
      <p:pic>
        <p:nvPicPr>
          <p:cNvPr id="11" name="Picture 10" descr="Jagged-with-ear.jpg"/>
          <p:cNvPicPr/>
          <p:nvPr/>
        </p:nvPicPr>
        <p:blipFill>
          <a:blip r:embed="rId6"/>
          <a:stretch>
            <a:fillRect/>
          </a:stretch>
        </p:blipFill>
        <p:spPr>
          <a:xfrm>
            <a:off x="5398657" y="5147646"/>
            <a:ext cx="1991768" cy="117695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0"/>
            <a:ext cx="4508500" cy="601662"/>
          </a:xfrm>
        </p:spPr>
        <p:txBody>
          <a:bodyPr>
            <a:normAutofit/>
          </a:bodyPr>
          <a:lstStyle/>
          <a:p>
            <a:r>
              <a:rPr lang="en-US" sz="3200" b="1" dirty="0" smtClean="0"/>
              <a:t>MODERN ERA</a:t>
            </a:r>
            <a:endParaRPr lang="en-US" sz="3200" b="1" dirty="0"/>
          </a:p>
        </p:txBody>
      </p:sp>
      <p:sp>
        <p:nvSpPr>
          <p:cNvPr id="3" name="Content Placeholder 2"/>
          <p:cNvSpPr>
            <a:spLocks noGrp="1"/>
          </p:cNvSpPr>
          <p:nvPr>
            <p:ph idx="1"/>
          </p:nvPr>
        </p:nvSpPr>
        <p:spPr>
          <a:xfrm>
            <a:off x="-1" y="550862"/>
            <a:ext cx="6778283" cy="6256338"/>
          </a:xfrm>
        </p:spPr>
        <p:txBody>
          <a:bodyPr>
            <a:noAutofit/>
          </a:bodyPr>
          <a:lstStyle/>
          <a:p>
            <a:pPr>
              <a:buNone/>
            </a:pPr>
            <a:r>
              <a:rPr lang="en-US" sz="2500" dirty="0" smtClean="0"/>
              <a:t>     </a:t>
            </a:r>
            <a:r>
              <a:rPr lang="en-US" sz="2600" dirty="0" smtClean="0"/>
              <a:t>When the team landed, they found only circles with light sensors, rounded triangles, and </a:t>
            </a:r>
            <a:r>
              <a:rPr lang="en-US" sz="2600" dirty="0" err="1" smtClean="0"/>
              <a:t>jaggeds</a:t>
            </a:r>
            <a:r>
              <a:rPr lang="en-US" sz="2600" dirty="0" smtClean="0"/>
              <a:t> with sound sensors. The triangles hunted the </a:t>
            </a:r>
            <a:r>
              <a:rPr lang="en-US" sz="2600" dirty="0" err="1" smtClean="0"/>
              <a:t>jaggeds</a:t>
            </a:r>
            <a:r>
              <a:rPr lang="en-US" sz="2600" dirty="0" smtClean="0"/>
              <a:t> with no sound sensors to extinction. The pointy-edged triangles made a scraping sound when they moved, and the </a:t>
            </a:r>
            <a:r>
              <a:rPr lang="en-US" sz="2600" dirty="0" err="1" smtClean="0"/>
              <a:t>jaggeds</a:t>
            </a:r>
            <a:r>
              <a:rPr lang="en-US" sz="2600" dirty="0" smtClean="0"/>
              <a:t> with sound sensors could hear them coming and escape. Eventually, so many pointy triangles starved that they became extinct. However, a few mutant triangles had rounded points that made them quiet enough to sneak up on </a:t>
            </a:r>
            <a:r>
              <a:rPr lang="en-US" sz="2600" dirty="0" err="1" smtClean="0"/>
              <a:t>jaggeds</a:t>
            </a:r>
            <a:r>
              <a:rPr lang="en-US" sz="2600" dirty="0" smtClean="0"/>
              <a:t> with sound sensors, and these survived. These are the only organisms the team found alive on Hound when they landed: </a:t>
            </a:r>
            <a:endParaRPr lang="en-US" sz="2600" dirty="0"/>
          </a:p>
        </p:txBody>
      </p:sp>
      <p:pic>
        <p:nvPicPr>
          <p:cNvPr id="4" name="Picture 3"/>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883400" y="850900"/>
            <a:ext cx="1651000" cy="1651000"/>
          </a:xfrm>
          <a:prstGeom prst="rect">
            <a:avLst/>
          </a:prstGeom>
        </p:spPr>
      </p:pic>
      <p:pic>
        <p:nvPicPr>
          <p:cNvPr id="5" name="Picture 4"/>
          <p:cNvPicPr/>
          <p:nvPr/>
        </p:nvPicPr>
        <p:blipFill>
          <a:blip r:embed="rId4"/>
          <a:srcRect/>
          <a:stretch>
            <a:fillRect/>
          </a:stretch>
        </p:blipFill>
        <p:spPr bwMode="auto">
          <a:xfrm>
            <a:off x="6883400" y="2719444"/>
            <a:ext cx="1651000" cy="1534458"/>
          </a:xfrm>
          <a:prstGeom prst="rect">
            <a:avLst/>
          </a:prstGeom>
          <a:noFill/>
          <a:ln w="9525">
            <a:noFill/>
            <a:miter lim="800000"/>
            <a:headEnd/>
            <a:tailEnd/>
          </a:ln>
        </p:spPr>
      </p:pic>
      <p:pic>
        <p:nvPicPr>
          <p:cNvPr id="7" name="Picture 6" descr="Jagged-with-ear.jpg"/>
          <p:cNvPicPr/>
          <p:nvPr/>
        </p:nvPicPr>
        <p:blipFill>
          <a:blip r:embed="rId5"/>
          <a:stretch>
            <a:fillRect/>
          </a:stretch>
        </p:blipFill>
        <p:spPr>
          <a:xfrm>
            <a:off x="6858000" y="4801576"/>
            <a:ext cx="1905000" cy="129442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r="13789" b="19492"/>
          <a:stretch>
            <a:fillRect/>
          </a:stretch>
        </p:blipFill>
        <p:spPr>
          <a:xfrm>
            <a:off x="272229" y="432509"/>
            <a:ext cx="8571533" cy="5999887"/>
          </a:xfrm>
          <a:prstGeom prst="rect">
            <a:avLst/>
          </a:prstGeom>
        </p:spPr>
      </p:pic>
      <p:sp>
        <p:nvSpPr>
          <p:cNvPr id="5" name="TextBox 4"/>
          <p:cNvSpPr txBox="1"/>
          <p:nvPr/>
        </p:nvSpPr>
        <p:spPr>
          <a:xfrm>
            <a:off x="272229" y="432508"/>
            <a:ext cx="3878174" cy="5840062"/>
          </a:xfrm>
          <a:prstGeom prst="rect">
            <a:avLst/>
          </a:prstGeom>
          <a:noFill/>
        </p:spPr>
        <p:txBody>
          <a:bodyPr wrap="square" rtlCol="0">
            <a:spAutoFit/>
          </a:bodyPr>
          <a:lstStyle/>
          <a:p>
            <a:pPr>
              <a:lnSpc>
                <a:spcPct val="130000"/>
              </a:lnSpc>
            </a:pPr>
            <a:r>
              <a:rPr lang="en-US" i="1" dirty="0">
                <a:solidFill>
                  <a:srgbClr val="FFFFFF"/>
                </a:solidFill>
              </a:rPr>
              <a:t>The planet Hound was discovered in 2183 by a team visiting the planetary system around</a:t>
            </a:r>
            <a:r>
              <a:rPr lang="en-US" i="1" dirty="0" smtClean="0">
                <a:solidFill>
                  <a:srgbClr val="FFFFFF"/>
                </a:solidFill>
              </a:rPr>
              <a:t> Sirius</a:t>
            </a:r>
            <a:r>
              <a:rPr lang="en-US" i="1" dirty="0">
                <a:solidFill>
                  <a:srgbClr val="FFFFFF"/>
                </a:solidFill>
              </a:rPr>
              <a:t>, the “dog star.” The team included a biologist (a person who studies living organisms), a paleontologist (a person who studies life in the past</a:t>
            </a:r>
            <a:r>
              <a:rPr lang="en-US" i="1">
                <a:solidFill>
                  <a:srgbClr val="FFFFFF"/>
                </a:solidFill>
              </a:rPr>
              <a:t>,</a:t>
            </a:r>
            <a:r>
              <a:rPr lang="en-US" i="1" smtClean="0">
                <a:solidFill>
                  <a:srgbClr val="FFFFFF"/>
                </a:solidFill>
              </a:rPr>
              <a:t> often </a:t>
            </a:r>
            <a:r>
              <a:rPr lang="en-US" i="1" dirty="0">
                <a:solidFill>
                  <a:srgbClr val="FFFFFF"/>
                </a:solidFill>
              </a:rPr>
              <a:t>using fossils), and a planetary geologist (a person who studies the physical make-up of planets). On Hound, they found living </a:t>
            </a:r>
            <a:r>
              <a:rPr lang="en-US" i="1" dirty="0" smtClean="0">
                <a:solidFill>
                  <a:srgbClr val="FFFFFF"/>
                </a:solidFill>
              </a:rPr>
              <a:t>organisms </a:t>
            </a:r>
            <a:r>
              <a:rPr lang="en-US" i="1" dirty="0">
                <a:solidFill>
                  <a:srgbClr val="FFFFFF"/>
                </a:solidFill>
              </a:rPr>
              <a:t>and evidence that organisms had been evolving there for millions of years. Using the same methods we use on Earth, they quickly set to work gathering information about how life might have developed. </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r="34375"/>
          <a:stretch>
            <a:fillRect/>
          </a:stretch>
        </p:blipFill>
        <p:spPr>
          <a:xfrm>
            <a:off x="-931332" y="-1804575"/>
            <a:ext cx="10667999" cy="10655300"/>
          </a:xfrm>
          <a:prstGeom prst="rect">
            <a:avLst/>
          </a:prstGeom>
        </p:spPr>
      </p:pic>
      <p:sp>
        <p:nvSpPr>
          <p:cNvPr id="6" name="TextBox 5"/>
          <p:cNvSpPr txBox="1"/>
          <p:nvPr/>
        </p:nvSpPr>
        <p:spPr>
          <a:xfrm>
            <a:off x="0" y="0"/>
            <a:ext cx="8052741" cy="707886"/>
          </a:xfrm>
          <a:prstGeom prst="rect">
            <a:avLst/>
          </a:prstGeom>
          <a:noFill/>
        </p:spPr>
        <p:txBody>
          <a:bodyPr wrap="square" rtlCol="0">
            <a:spAutoFit/>
          </a:bodyPr>
          <a:lstStyle/>
          <a:p>
            <a:r>
              <a:rPr lang="en-US" sz="4000" b="1" dirty="0" smtClean="0"/>
              <a:t>THE PRIMORDIAL ERA</a:t>
            </a:r>
            <a:endParaRPr lang="en-US" sz="4000" b="1" dirty="0"/>
          </a:p>
        </p:txBody>
      </p:sp>
      <p:sp>
        <p:nvSpPr>
          <p:cNvPr id="7" name="TextBox 6"/>
          <p:cNvSpPr txBox="1"/>
          <p:nvPr/>
        </p:nvSpPr>
        <p:spPr>
          <a:xfrm>
            <a:off x="129115" y="707886"/>
            <a:ext cx="5776149" cy="5985228"/>
          </a:xfrm>
          <a:prstGeom prst="rect">
            <a:avLst/>
          </a:prstGeom>
          <a:solidFill>
            <a:schemeClr val="bg2">
              <a:lumMod val="90000"/>
              <a:alpha val="60000"/>
            </a:schemeClr>
          </a:solidFill>
          <a:ln>
            <a:solidFill>
              <a:schemeClr val="bg2">
                <a:lumMod val="90000"/>
              </a:schemeClr>
            </a:solidFill>
          </a:ln>
        </p:spPr>
        <p:txBody>
          <a:bodyPr wrap="square" rtlCol="0">
            <a:spAutoFit/>
          </a:bodyPr>
          <a:lstStyle/>
          <a:p>
            <a:pPr>
              <a:lnSpc>
                <a:spcPct val="120000"/>
              </a:lnSpc>
            </a:pPr>
            <a:r>
              <a:rPr lang="en-US" sz="3200" b="1" i="1" dirty="0" smtClean="0"/>
              <a:t>In </a:t>
            </a:r>
            <a:r>
              <a:rPr lang="en-US" sz="3200" b="1" i="1" dirty="0"/>
              <a:t>her excavations, the paleontologist found fossils only down to a certain level. Below that, there were no fossils. At the deepest layer with fossils,</a:t>
            </a:r>
            <a:r>
              <a:rPr lang="en-US" sz="3200" b="1" i="1" dirty="0" smtClean="0"/>
              <a:t> she found only </a:t>
            </a:r>
            <a:r>
              <a:rPr lang="en-US" sz="3200" b="1" i="1" dirty="0"/>
              <a:t>fossils of organisms with curvy exteriors. The paleontologist deduced that these curvy organisms were the earliest forms of life on Hound.</a:t>
            </a:r>
            <a:r>
              <a:rPr lang="en-US" sz="3200" b="1" i="1" dirty="0" smtClean="0"/>
              <a:t> </a:t>
            </a:r>
            <a:endParaRPr lang="en-US" sz="32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4693" y="947835"/>
            <a:ext cx="4572000" cy="4832093"/>
          </a:xfrm>
          <a:prstGeom prst="rect">
            <a:avLst/>
          </a:prstGeom>
        </p:spPr>
        <p:txBody>
          <a:bodyPr wrap="square">
            <a:spAutoFit/>
          </a:bodyPr>
          <a:lstStyle/>
          <a:p>
            <a:r>
              <a:rPr lang="en-US" sz="2800" i="1" dirty="0" smtClean="0"/>
              <a:t>She only found plain circles, circles with a light sensor, and two ovals, one with a light sensor.  It seems that all of these organisms made their own food either from light from the star Sirius or from chemicals on Hound.  These life forms are called ‘producers’ because they produce their own food.</a:t>
            </a:r>
            <a:endParaRPr lang="en-US" sz="2800" dirty="0"/>
          </a:p>
        </p:txBody>
      </p:sp>
      <p:sp>
        <p:nvSpPr>
          <p:cNvPr id="5" name="TextBox 4"/>
          <p:cNvSpPr txBox="1"/>
          <p:nvPr/>
        </p:nvSpPr>
        <p:spPr>
          <a:xfrm>
            <a:off x="564693" y="110427"/>
            <a:ext cx="8052741" cy="707886"/>
          </a:xfrm>
          <a:prstGeom prst="rect">
            <a:avLst/>
          </a:prstGeom>
          <a:noFill/>
        </p:spPr>
        <p:txBody>
          <a:bodyPr wrap="square" rtlCol="0">
            <a:spAutoFit/>
          </a:bodyPr>
          <a:lstStyle/>
          <a:p>
            <a:pPr algn="ctr"/>
            <a:r>
              <a:rPr lang="en-US" sz="4000" dirty="0" smtClean="0"/>
              <a:t>THE PRIMORDIAL ERA</a:t>
            </a:r>
            <a:endParaRPr lang="en-US" sz="4000" dirty="0"/>
          </a:p>
        </p:txBody>
      </p:sp>
      <p:pic>
        <p:nvPicPr>
          <p:cNvPr id="7" name="Picture 6"/>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652436" y="2189163"/>
            <a:ext cx="1565566" cy="1565566"/>
          </a:xfrm>
          <a:prstGeom prst="rect">
            <a:avLst/>
          </a:prstGeom>
        </p:spPr>
      </p:pic>
      <p:pic>
        <p:nvPicPr>
          <p:cNvPr id="8" name="Picture 7"/>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5264103" y="3754729"/>
            <a:ext cx="1745790" cy="886251"/>
          </a:xfrm>
          <a:prstGeom prst="rect">
            <a:avLst/>
          </a:prstGeom>
        </p:spPr>
      </p:pic>
      <p:pic>
        <p:nvPicPr>
          <p:cNvPr id="9" name="Picture 8"/>
          <p:cNvPicPr/>
          <p:nvPr/>
        </p:nvPicPr>
        <p:blipFill>
          <a:blip r:embed="rId5"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863321" y="4640980"/>
            <a:ext cx="1640122" cy="800599"/>
          </a:xfrm>
          <a:prstGeom prst="rect">
            <a:avLst/>
          </a:prstGeom>
        </p:spPr>
      </p:pic>
      <p:pic>
        <p:nvPicPr>
          <p:cNvPr id="10" name="Picture 9" descr="Circle.jpg"/>
          <p:cNvPicPr>
            <a:picLocks noChangeAspect="1"/>
          </p:cNvPicPr>
          <p:nvPr/>
        </p:nvPicPr>
        <p:blipFill>
          <a:blip r:embed="rId6"/>
          <a:stretch>
            <a:fillRect/>
          </a:stretch>
        </p:blipFill>
        <p:spPr>
          <a:xfrm>
            <a:off x="5136693" y="1076325"/>
            <a:ext cx="1578585" cy="157858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2107412" y="111105"/>
          <a:ext cx="4932628" cy="6642573"/>
        </p:xfrm>
        <a:graphic>
          <a:graphicData uri="http://schemas.openxmlformats.org/presentationml/2006/ole">
            <p:oleObj spid="_x0000_s17412" name="Document" r:id="rId4" imgW="6006879" imgH="8089602" progId="Word.Document.12">
              <p:link updateAutomatic="1"/>
            </p:oleObj>
          </a:graphicData>
        </a:graphic>
      </p:graphicFrame>
      <p:sp>
        <p:nvSpPr>
          <p:cNvPr id="5" name="Rectangle 4"/>
          <p:cNvSpPr/>
          <p:nvPr/>
        </p:nvSpPr>
        <p:spPr>
          <a:xfrm>
            <a:off x="4960237" y="800598"/>
            <a:ext cx="1973963" cy="7637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6" name="Rectangle 5"/>
          <p:cNvSpPr/>
          <p:nvPr/>
        </p:nvSpPr>
        <p:spPr>
          <a:xfrm>
            <a:off x="2797610" y="775200"/>
            <a:ext cx="1973963" cy="7637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7" name="TextBox 6"/>
          <p:cNvSpPr txBox="1"/>
          <p:nvPr/>
        </p:nvSpPr>
        <p:spPr>
          <a:xfrm>
            <a:off x="2797610" y="929430"/>
            <a:ext cx="1973963" cy="369332"/>
          </a:xfrm>
          <a:prstGeom prst="rect">
            <a:avLst/>
          </a:prstGeom>
          <a:noFill/>
        </p:spPr>
        <p:txBody>
          <a:bodyPr wrap="square" rtlCol="0">
            <a:spAutoFit/>
          </a:bodyPr>
          <a:lstStyle/>
          <a:p>
            <a:pPr algn="ctr"/>
            <a:r>
              <a:rPr lang="en-US" dirty="0" smtClean="0"/>
              <a:t>Organism #1</a:t>
            </a:r>
            <a:endParaRPr lang="en-US" dirty="0"/>
          </a:p>
        </p:txBody>
      </p:sp>
      <p:sp>
        <p:nvSpPr>
          <p:cNvPr id="8" name="TextBox 7"/>
          <p:cNvSpPr txBox="1"/>
          <p:nvPr/>
        </p:nvSpPr>
        <p:spPr>
          <a:xfrm>
            <a:off x="4960237" y="929430"/>
            <a:ext cx="1973963" cy="369332"/>
          </a:xfrm>
          <a:prstGeom prst="rect">
            <a:avLst/>
          </a:prstGeom>
          <a:noFill/>
        </p:spPr>
        <p:txBody>
          <a:bodyPr wrap="square" rtlCol="0">
            <a:spAutoFit/>
          </a:bodyPr>
          <a:lstStyle/>
          <a:p>
            <a:pPr algn="ctr"/>
            <a:r>
              <a:rPr lang="en-US" dirty="0" smtClean="0"/>
              <a:t>Organism #2</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48044" t="47265" r="20223"/>
          <a:stretch>
            <a:fillRect/>
          </a:stretch>
        </p:blipFill>
        <p:spPr>
          <a:xfrm>
            <a:off x="44516" y="1185321"/>
            <a:ext cx="9061973" cy="5662083"/>
          </a:xfrm>
          <a:prstGeom prst="rect">
            <a:avLst/>
          </a:prstGeom>
        </p:spPr>
      </p:pic>
      <p:sp>
        <p:nvSpPr>
          <p:cNvPr id="10" name="TextBox 9"/>
          <p:cNvSpPr txBox="1"/>
          <p:nvPr/>
        </p:nvSpPr>
        <p:spPr>
          <a:xfrm>
            <a:off x="61157" y="1157144"/>
            <a:ext cx="5921954" cy="3970318"/>
          </a:xfrm>
          <a:prstGeom prst="rect">
            <a:avLst/>
          </a:prstGeom>
          <a:solidFill>
            <a:srgbClr val="4F81BD">
              <a:alpha val="40000"/>
            </a:srgbClr>
          </a:solidFill>
        </p:spPr>
        <p:txBody>
          <a:bodyPr wrap="square" rtlCol="0">
            <a:spAutoFit/>
          </a:bodyPr>
          <a:lstStyle/>
          <a:p>
            <a:pPr lvl="0"/>
            <a:r>
              <a:rPr lang="en-US" sz="2800" b="1" i="1" dirty="0" smtClean="0">
                <a:solidFill>
                  <a:schemeClr val="bg1"/>
                </a:solidFill>
              </a:rPr>
              <a:t>After many eons, Hound’s climate turned cold for about a million years; the geologist found evidence for an ice age. The larger, circle-shaped critters could store extra energy, but the oval-shaped critters couldn’t store nearly as much, and they became extinct. At the top of this layer, these were the only fossils present:</a:t>
            </a:r>
            <a:endParaRPr lang="en-US" sz="2800" b="1" dirty="0">
              <a:solidFill>
                <a:schemeClr val="bg1"/>
              </a:solidFill>
            </a:endParaRPr>
          </a:p>
        </p:txBody>
      </p:sp>
      <p:pic>
        <p:nvPicPr>
          <p:cNvPr id="13" name="Picture 12"/>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7556500" y="4769556"/>
            <a:ext cx="1143000" cy="1143000"/>
          </a:xfrm>
          <a:prstGeom prst="rect">
            <a:avLst/>
          </a:prstGeom>
        </p:spPr>
      </p:pic>
      <p:sp>
        <p:nvSpPr>
          <p:cNvPr id="14" name="TextBox 13"/>
          <p:cNvSpPr txBox="1"/>
          <p:nvPr/>
        </p:nvSpPr>
        <p:spPr>
          <a:xfrm>
            <a:off x="1956750" y="495110"/>
            <a:ext cx="5381037" cy="646331"/>
          </a:xfrm>
          <a:prstGeom prst="rect">
            <a:avLst/>
          </a:prstGeom>
          <a:noFill/>
        </p:spPr>
        <p:txBody>
          <a:bodyPr wrap="square" rtlCol="0">
            <a:spAutoFit/>
          </a:bodyPr>
          <a:lstStyle/>
          <a:p>
            <a:pPr algn="ctr"/>
            <a:r>
              <a:rPr lang="en-US" sz="3600" b="1" dirty="0" smtClean="0"/>
              <a:t>THE ICE AGE ERA</a:t>
            </a:r>
            <a:endParaRPr lang="en-US" sz="3600" b="1" dirty="0"/>
          </a:p>
        </p:txBody>
      </p:sp>
      <p:pic>
        <p:nvPicPr>
          <p:cNvPr id="7" name="Picture 6" descr="Circle.jpg"/>
          <p:cNvPicPr>
            <a:picLocks noChangeAspect="1"/>
          </p:cNvPicPr>
          <p:nvPr/>
        </p:nvPicPr>
        <p:blipFill>
          <a:blip r:embed="rId5"/>
          <a:stretch>
            <a:fillRect/>
          </a:stretch>
        </p:blipFill>
        <p:spPr>
          <a:xfrm>
            <a:off x="6201137" y="4775906"/>
            <a:ext cx="1136650" cy="11366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36" y="0"/>
            <a:ext cx="9156543" cy="6867407"/>
          </a:xfrm>
          <a:prstGeom prst="rect">
            <a:avLst/>
          </a:prstGeom>
        </p:spPr>
      </p:pic>
      <p:sp>
        <p:nvSpPr>
          <p:cNvPr id="6" name="Rectangle 5"/>
          <p:cNvSpPr/>
          <p:nvPr/>
        </p:nvSpPr>
        <p:spPr>
          <a:xfrm>
            <a:off x="0" y="446108"/>
            <a:ext cx="5867399" cy="4693593"/>
          </a:xfrm>
          <a:prstGeom prst="rect">
            <a:avLst/>
          </a:prstGeom>
          <a:solidFill>
            <a:schemeClr val="tx1">
              <a:lumMod val="65000"/>
              <a:lumOff val="35000"/>
              <a:alpha val="66000"/>
            </a:schemeClr>
          </a:solidFill>
        </p:spPr>
        <p:txBody>
          <a:bodyPr wrap="square">
            <a:spAutoFit/>
          </a:bodyPr>
          <a:lstStyle/>
          <a:p>
            <a:r>
              <a:rPr lang="en-US" sz="2300" i="1" dirty="0" smtClean="0">
                <a:solidFill>
                  <a:schemeClr val="bg1"/>
                </a:solidFill>
              </a:rPr>
              <a:t>In the layer just above the Ice Age Era, bodies of all the ovals that died during the ice age had collected in cracks. This organic material was a plentiful food source for any organisms that could get at it. During this period, some of the plain circles had mutations that made them triangle shaped with mouths. Also, some of the circles with light sensors had a mutation that made them crescent shaped. The triangles’ and crescents’ points allowed them into cracks to absorb nutrients there. These organisms are ‘decomposers.’ At the top of this layer, these were the only fossils present: </a:t>
            </a:r>
            <a:endParaRPr lang="en-US" sz="2300" dirty="0">
              <a:solidFill>
                <a:schemeClr val="bg1"/>
              </a:solidFill>
            </a:endParaRPr>
          </a:p>
        </p:txBody>
      </p:sp>
      <p:pic>
        <p:nvPicPr>
          <p:cNvPr id="12" name="Picture 11"/>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1569668" y="5292736"/>
            <a:ext cx="1500035" cy="1574466"/>
          </a:xfrm>
          <a:prstGeom prst="rect">
            <a:avLst/>
          </a:prstGeom>
        </p:spPr>
      </p:pic>
      <p:pic>
        <p:nvPicPr>
          <p:cNvPr id="13" name="Picture 12"/>
          <p:cNvPicPr/>
          <p:nvPr/>
        </p:nvPicPr>
        <p:blipFill>
          <a:blip r:embed="rId5"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4551339" y="5283534"/>
            <a:ext cx="1325185" cy="1574466"/>
          </a:xfrm>
          <a:prstGeom prst="rect">
            <a:avLst/>
          </a:prstGeom>
        </p:spPr>
      </p:pic>
      <p:pic>
        <p:nvPicPr>
          <p:cNvPr id="14" name="Picture 13"/>
          <p:cNvPicPr/>
          <p:nvPr/>
        </p:nvPicPr>
        <p:blipFill>
          <a:blip r:embed="rId6"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3057441" y="5283534"/>
            <a:ext cx="1503101" cy="1574466"/>
          </a:xfrm>
          <a:prstGeom prst="rect">
            <a:avLst/>
          </a:prstGeom>
          <a:solidFill>
            <a:srgbClr val="FFFFFF">
              <a:alpha val="0"/>
            </a:srgbClr>
          </a:solidFill>
        </p:spPr>
      </p:pic>
      <p:sp>
        <p:nvSpPr>
          <p:cNvPr id="15" name="TextBox 14"/>
          <p:cNvSpPr txBox="1"/>
          <p:nvPr/>
        </p:nvSpPr>
        <p:spPr>
          <a:xfrm>
            <a:off x="2199440" y="0"/>
            <a:ext cx="4509307" cy="523220"/>
          </a:xfrm>
          <a:prstGeom prst="rect">
            <a:avLst/>
          </a:prstGeom>
          <a:noFill/>
        </p:spPr>
        <p:txBody>
          <a:bodyPr wrap="square" rtlCol="0">
            <a:spAutoFit/>
          </a:bodyPr>
          <a:lstStyle/>
          <a:p>
            <a:pPr algn="ctr"/>
            <a:r>
              <a:rPr lang="en-US" sz="2800" dirty="0" smtClean="0">
                <a:solidFill>
                  <a:srgbClr val="FEA808"/>
                </a:solidFill>
              </a:rPr>
              <a:t>THE WARMING ERA</a:t>
            </a:r>
            <a:endParaRPr lang="en-US" sz="2800" dirty="0">
              <a:solidFill>
                <a:srgbClr val="FEA808"/>
              </a:solidFill>
            </a:endParaRPr>
          </a:p>
        </p:txBody>
      </p:sp>
      <p:pic>
        <p:nvPicPr>
          <p:cNvPr id="9" name="Picture 8" descr="Circle.jpg"/>
          <p:cNvPicPr>
            <a:picLocks noChangeAspect="1"/>
          </p:cNvPicPr>
          <p:nvPr/>
        </p:nvPicPr>
        <p:blipFill>
          <a:blip r:embed="rId7"/>
          <a:stretch>
            <a:fillRect/>
          </a:stretch>
        </p:blipFill>
        <p:spPr>
          <a:xfrm>
            <a:off x="3782" y="5292736"/>
            <a:ext cx="1578585" cy="157858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11438" t="20873" r="14523" b="15349"/>
          <a:stretch>
            <a:fillRect/>
          </a:stretch>
        </p:blipFill>
        <p:spPr>
          <a:xfrm>
            <a:off x="28480" y="0"/>
            <a:ext cx="9115519" cy="6858000"/>
          </a:xfrm>
          <a:prstGeom prst="rect">
            <a:avLst/>
          </a:prstGeom>
        </p:spPr>
      </p:pic>
      <p:sp>
        <p:nvSpPr>
          <p:cNvPr id="5" name="TextBox 4"/>
          <p:cNvSpPr txBox="1"/>
          <p:nvPr/>
        </p:nvSpPr>
        <p:spPr>
          <a:xfrm>
            <a:off x="27601" y="2948902"/>
            <a:ext cx="4960238" cy="707886"/>
          </a:xfrm>
          <a:prstGeom prst="rect">
            <a:avLst/>
          </a:prstGeom>
          <a:noFill/>
        </p:spPr>
        <p:txBody>
          <a:bodyPr wrap="square" rtlCol="0">
            <a:spAutoFit/>
          </a:bodyPr>
          <a:lstStyle/>
          <a:p>
            <a:r>
              <a:rPr lang="en-US" sz="4000" dirty="0" smtClean="0">
                <a:solidFill>
                  <a:srgbClr val="FF0000"/>
                </a:solidFill>
                <a:effectLst>
                  <a:outerShdw dist="50800" dir="2700000" algn="tl" rotWithShape="0">
                    <a:srgbClr val="008000"/>
                  </a:outerShdw>
                </a:effectLst>
              </a:rPr>
              <a:t>THE PREDACEOUS ERA</a:t>
            </a:r>
            <a:endParaRPr lang="en-US" sz="4000" dirty="0">
              <a:solidFill>
                <a:srgbClr val="FF0000"/>
              </a:solidFill>
              <a:effectLst>
                <a:outerShdw dist="50800" dir="2700000" algn="tl" rotWithShape="0">
                  <a:srgbClr val="008000"/>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5740747" y="4327776"/>
            <a:ext cx="1512847" cy="1484941"/>
          </a:xfrm>
          <a:prstGeom prst="rect">
            <a:avLst/>
          </a:prstGeom>
        </p:spPr>
      </p:pic>
      <p:pic>
        <p:nvPicPr>
          <p:cNvPr id="8" name="Picture 7"/>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447459" y="2087803"/>
            <a:ext cx="1358899" cy="1429600"/>
          </a:xfrm>
          <a:prstGeom prst="rect">
            <a:avLst/>
          </a:prstGeom>
        </p:spPr>
      </p:pic>
      <p:sp>
        <p:nvSpPr>
          <p:cNvPr id="5" name="TextBox 4"/>
          <p:cNvSpPr txBox="1"/>
          <p:nvPr/>
        </p:nvSpPr>
        <p:spPr>
          <a:xfrm>
            <a:off x="266877" y="636198"/>
            <a:ext cx="5291534" cy="6001642"/>
          </a:xfrm>
          <a:prstGeom prst="rect">
            <a:avLst/>
          </a:prstGeom>
          <a:noFill/>
        </p:spPr>
        <p:txBody>
          <a:bodyPr wrap="square" rtlCol="0">
            <a:spAutoFit/>
          </a:bodyPr>
          <a:lstStyle/>
          <a:p>
            <a:pPr lvl="0"/>
            <a:r>
              <a:rPr lang="en-US" sz="2400" dirty="0" smtClean="0"/>
              <a:t>The layer above the Warming Era showed evidence that the triangles also ate the circles. The triangles had become a special kind of consumer called a predator as well as a decomposer. As predators, they ate all of the plain circles. However, circles and crescents with light sensors saw the triangles coming and escaped. During this era, some circles with light sensors had a mutation that produced squiggles with light sensors that could crawl into cracks to eat some (but not all) of the crescents. These squiggles built up in the population and became a new predator. At the top of this layer, these fossils were present: </a:t>
            </a:r>
            <a:endParaRPr lang="en-US" dirty="0"/>
          </a:p>
        </p:txBody>
      </p:sp>
      <p:sp>
        <p:nvSpPr>
          <p:cNvPr id="6" name="TextBox 5"/>
          <p:cNvSpPr txBox="1"/>
          <p:nvPr/>
        </p:nvSpPr>
        <p:spPr>
          <a:xfrm>
            <a:off x="1987776" y="51422"/>
            <a:ext cx="5291534" cy="584776"/>
          </a:xfrm>
          <a:prstGeom prst="rect">
            <a:avLst/>
          </a:prstGeom>
          <a:noFill/>
        </p:spPr>
        <p:txBody>
          <a:bodyPr wrap="square" rtlCol="0">
            <a:spAutoFit/>
          </a:bodyPr>
          <a:lstStyle/>
          <a:p>
            <a:pPr algn="ctr"/>
            <a:r>
              <a:rPr lang="en-US" sz="3200" b="1" dirty="0" smtClean="0"/>
              <a:t>PREDACEOUS ERA</a:t>
            </a:r>
            <a:r>
              <a:rPr lang="en-US" sz="3200" dirty="0" smtClean="0"/>
              <a:t> </a:t>
            </a:r>
            <a:endParaRPr lang="en-US" sz="3200" dirty="0"/>
          </a:p>
        </p:txBody>
      </p:sp>
      <p:pic>
        <p:nvPicPr>
          <p:cNvPr id="7" name="Picture 6"/>
          <p:cNvPicPr/>
          <p:nvPr/>
        </p:nvPicPr>
        <p:blipFill>
          <a:blip r:embed="rId5"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936094" y="819003"/>
            <a:ext cx="1514475" cy="1609274"/>
          </a:xfrm>
          <a:prstGeom prst="rect">
            <a:avLst/>
          </a:prstGeom>
        </p:spPr>
      </p:pic>
      <p:pic>
        <p:nvPicPr>
          <p:cNvPr id="10" name="Picture 9"/>
          <p:cNvPicPr/>
          <p:nvPr/>
        </p:nvPicPr>
        <p:blipFill>
          <a:blip r:embed="rId6"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936094" y="3857876"/>
            <a:ext cx="2028196" cy="96994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TotalTime>
  <Words>853</Words>
  <Application>Microsoft Office PowerPoint</Application>
  <PresentationFormat>On-screen Show (4:3)</PresentationFormat>
  <Paragraphs>37</Paragraphs>
  <Slides>13</Slides>
  <Notes>13</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13</vt:i4>
      </vt:variant>
    </vt:vector>
  </HeadingPairs>
  <TitlesOfParts>
    <vt:vector size="15" baseType="lpstr">
      <vt:lpstr>Office Theme</vt:lpstr>
      <vt:lpstr>Macintosh HD:Users:user:Desktop:Grade 8 Life Science:Understanding Evolution:Lesson Final, Tchr &amp; Stdnt:Undrstndng Evol.5-8-15.docx!OLE_LINK1</vt:lpstr>
      <vt:lpstr>Understanding Evolution</vt:lpstr>
      <vt:lpstr>Slide 2</vt:lpstr>
      <vt:lpstr>Slide 3</vt:lpstr>
      <vt:lpstr>Slide 4</vt:lpstr>
      <vt:lpstr>Slide 5</vt:lpstr>
      <vt:lpstr>Slide 6</vt:lpstr>
      <vt:lpstr>Slide 7</vt:lpstr>
      <vt:lpstr>Slide 8</vt:lpstr>
      <vt:lpstr>Slide 9</vt:lpstr>
      <vt:lpstr>Slide 10</vt:lpstr>
      <vt:lpstr>Slide 11</vt:lpstr>
      <vt:lpstr>Slide 12</vt:lpstr>
      <vt:lpstr>MODERN ERA</vt:lpstr>
    </vt:vector>
  </TitlesOfParts>
  <Company>bantam designs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Evolution</dc:title>
  <dc:creator>davesmith</dc:creator>
  <cp:lastModifiedBy>guentens</cp:lastModifiedBy>
  <cp:revision>30</cp:revision>
  <dcterms:created xsi:type="dcterms:W3CDTF">2015-05-25T16:59:52Z</dcterms:created>
  <dcterms:modified xsi:type="dcterms:W3CDTF">2016-01-13T15:41:39Z</dcterms:modified>
</cp:coreProperties>
</file>